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22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3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</p:sldIdLst>
  <p:sldSz cy="5143500" cx="9144000"/>
  <p:notesSz cx="6858000" cy="9144000"/>
  <p:embeddedFontLst>
    <p:embeddedFont>
      <p:font typeface="Amatic SC"/>
      <p:regular r:id="rId29"/>
      <p:bold r:id="rId30"/>
    </p:embeddedFont>
    <p:embeddedFont>
      <p:font typeface="Source Code Pro"/>
      <p:regular r:id="rId31"/>
      <p:bold r:id="rId32"/>
      <p:italic r:id="rId33"/>
      <p:boldItalic r:id="rId3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font" Target="fonts/AmaticSC-regular.fntdata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font" Target="fonts/SourceCodePro-regular.fntdata"/><Relationship Id="rId30" Type="http://schemas.openxmlformats.org/officeDocument/2006/relationships/font" Target="fonts/AmaticSC-bold.fntdata"/><Relationship Id="rId11" Type="http://schemas.openxmlformats.org/officeDocument/2006/relationships/slide" Target="slides/slide6.xml"/><Relationship Id="rId33" Type="http://schemas.openxmlformats.org/officeDocument/2006/relationships/font" Target="fonts/SourceCodePro-italic.fntdata"/><Relationship Id="rId10" Type="http://schemas.openxmlformats.org/officeDocument/2006/relationships/slide" Target="slides/slide5.xml"/><Relationship Id="rId32" Type="http://schemas.openxmlformats.org/officeDocument/2006/relationships/font" Target="fonts/SourceCodePro-bold.fnt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34" Type="http://schemas.openxmlformats.org/officeDocument/2006/relationships/font" Target="fonts/SourceCodePro-boldItalic.fntdata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" name="Google Shape;54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29144f7d39b_0_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g29144f7d39b_0_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8d1f57abfc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8d1f57abfc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28d1f57abfc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28d1f57abfc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g28d1f57abfc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" name="Google Shape;79;g28d1f57abfc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Marie Chu</a:t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28d1f57abfc_0_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g28d1f57abfc_0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28d1f57abfc_0_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Google Shape;95;g28d1f57abfc_0_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28d1f57abfc_0_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" name="Google Shape;104;g28d1f57abfc_0_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28d1f57abfc_0_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g28d1f57abfc_0_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29144f7d39b_0_7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g29144f7d39b_0_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29144f7d39b_0_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" name="Google Shape;124;g29144f7d39b_0_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Choose two Tarot cards of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tech to identify and analyze two ethical implications of your solution. Does this ethical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implication reflect an underlying value tension? Does it point to any stakeholders you may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have previously overlooked? How might you go about addressing these ethical implications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in your designs?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29144f7d39b_0_8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" name="Google Shape;131;g29144f7d39b_0_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Choose two Tarot cards of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tech to identify and analyze two ethical implications of your solution. Does this ethical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implication reflect an underlying value tension? Does it point to any stakeholders you may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have previously overlooked? How might you go about addressing these ethical implications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 your designs?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29144f7d39b_0_6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" name="Google Shape;138;g29144f7d39b_0_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g29144f7d39b_0_9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4" name="Google Shape;144;g29144f7d39b_0_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Does this ethical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implication reflect an underlying value tension? Does it point to any stakeholders you may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have previously overlooked? How might you go about addressing these ethical implications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in your designs?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g28d1f57abfc_0_15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0" name="Google Shape;150;g28d1f57abfc_0_1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29144f7d39b_0_5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7" name="Google Shape;157;g29144f7d39b_0_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28d1f57abfc_0_15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4" name="Google Shape;164;g28d1f57abfc_0_1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g29144f7d39b_0_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9" name="Google Shape;169;g29144f7d39b_0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29144f7d39b_0_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5" name="Google Shape;175;g29144f7d39b_0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29144f7d39b_0_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" name="Google Shape;181;g29144f7d39b_0_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29144f7d39b_0_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29144f7d39b_0_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g29144f7d39b_0_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3" name="Google Shape;193;g29144f7d39b_0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g28d1f57abfc_0_16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9" name="Google Shape;199;g28d1f57abfc_0_1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0" y="0"/>
            <a:ext cx="9144000" cy="3429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" name="Google Shape;11;p2"/>
          <p:cNvSpPr txBox="1"/>
          <p:nvPr>
            <p:ph type="ctrTitle"/>
          </p:nvPr>
        </p:nvSpPr>
        <p:spPr>
          <a:xfrm>
            <a:off x="311700" y="392150"/>
            <a:ext cx="8520600" cy="2690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1pPr>
            <a:lvl2pPr lvl="1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2pPr>
            <a:lvl3pPr lvl="2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3pPr>
            <a:lvl4pPr lvl="3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4pPr>
            <a:lvl5pPr lvl="4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5pPr>
            <a:lvl6pPr lvl="5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6pPr>
            <a:lvl7pPr lvl="6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7pPr>
            <a:lvl8pPr lvl="7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8pPr>
            <a:lvl9pPr lvl="8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9pPr>
          </a:lstStyle>
          <a:p/>
        </p:txBody>
      </p:sp>
      <p:sp>
        <p:nvSpPr>
          <p:cNvPr id="12" name="Google Shape;12;p2"/>
          <p:cNvSpPr txBox="1"/>
          <p:nvPr>
            <p:ph idx="1" type="subTitle"/>
          </p:nvPr>
        </p:nvSpPr>
        <p:spPr>
          <a:xfrm>
            <a:off x="311700" y="3890400"/>
            <a:ext cx="8520600" cy="706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9pPr>
          </a:lstStyle>
          <a:p/>
        </p:txBody>
      </p:sp>
      <p:sp>
        <p:nvSpPr>
          <p:cNvPr id="13" name="Google Shape;13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chemeClr val="dk1"/>
        </a:solidFill>
      </p:bgPr>
    </p:bg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 txBox="1"/>
          <p:nvPr>
            <p:ph type="title"/>
          </p:nvPr>
        </p:nvSpPr>
        <p:spPr>
          <a:xfrm>
            <a:off x="2802750" y="802500"/>
            <a:ext cx="3538500" cy="3538500"/>
          </a:xfrm>
          <a:prstGeom prst="rect">
            <a:avLst/>
          </a:prstGeom>
          <a:solidFill>
            <a:srgbClr val="FFFFFF"/>
          </a:solidFill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6" name="Google Shape;16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" type="body"/>
          </p:nvPr>
        </p:nvSpPr>
        <p:spPr>
          <a:xfrm>
            <a:off x="311700" y="1228675"/>
            <a:ext cx="8520600" cy="33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0" name="Google Shape;20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/>
        </p:txBody>
      </p:sp>
      <p:sp>
        <p:nvSpPr>
          <p:cNvPr id="23" name="Google Shape;23;p5"/>
          <p:cNvSpPr txBox="1"/>
          <p:nvPr>
            <p:ph idx="1" type="body"/>
          </p:nvPr>
        </p:nvSpPr>
        <p:spPr>
          <a:xfrm>
            <a:off x="311700" y="1228675"/>
            <a:ext cx="3999900" cy="33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2" type="body"/>
          </p:nvPr>
        </p:nvSpPr>
        <p:spPr>
          <a:xfrm>
            <a:off x="4832400" y="1228675"/>
            <a:ext cx="3999900" cy="33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5" name="Google Shape;25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6"/>
          <p:cNvSpPr txBox="1"/>
          <p:nvPr>
            <p:ph type="title"/>
          </p:nvPr>
        </p:nvSpPr>
        <p:spPr>
          <a:xfrm>
            <a:off x="304800" y="309350"/>
            <a:ext cx="8537700" cy="748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/>
        </p:txBody>
      </p:sp>
      <p:sp>
        <p:nvSpPr>
          <p:cNvPr id="28" name="Google Shape;28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9pPr>
          </a:lstStyle>
          <a:p/>
        </p:txBody>
      </p:sp>
      <p:sp>
        <p:nvSpPr>
          <p:cNvPr id="31" name="Google Shape;31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2" name="Google Shape;32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accent4"/>
        </a:solidFill>
      </p:bgPr>
    </p:bg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8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5" name="Google Shape;35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9"/>
          <p:cNvSpPr/>
          <p:nvPr/>
        </p:nvSpPr>
        <p:spPr>
          <a:xfrm>
            <a:off x="4572000" y="-2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38" name="Google Shape;38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9" name="Google Shape;39;p9"/>
          <p:cNvSpPr txBox="1"/>
          <p:nvPr>
            <p:ph type="title"/>
          </p:nvPr>
        </p:nvSpPr>
        <p:spPr>
          <a:xfrm>
            <a:off x="265500" y="1081400"/>
            <a:ext cx="4045200" cy="1710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1pPr>
            <a:lvl2pPr lvl="1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2pPr>
            <a:lvl3pPr lvl="2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3pPr>
            <a:lvl4pPr lvl="3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4pPr>
            <a:lvl5pPr lvl="4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5pPr>
            <a:lvl6pPr lvl="5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6pPr>
            <a:lvl7pPr lvl="6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7pPr>
            <a:lvl8pPr lvl="7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8pPr>
            <a:lvl9pPr lvl="8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9pPr>
          </a:lstStyle>
          <a:p/>
        </p:txBody>
      </p:sp>
      <p:sp>
        <p:nvSpPr>
          <p:cNvPr id="40" name="Google Shape;40;p9"/>
          <p:cNvSpPr txBox="1"/>
          <p:nvPr>
            <p:ph idx="1" type="subTitle"/>
          </p:nvPr>
        </p:nvSpPr>
        <p:spPr>
          <a:xfrm>
            <a:off x="265500" y="2845223"/>
            <a:ext cx="40452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41" name="Google Shape;41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●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9pPr>
          </a:lstStyle>
          <a:p/>
        </p:txBody>
      </p:sp>
      <p:sp>
        <p:nvSpPr>
          <p:cNvPr id="42" name="Google Shape;42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0"/>
          <p:cNvSpPr txBox="1"/>
          <p:nvPr>
            <p:ph idx="1" type="body"/>
          </p:nvPr>
        </p:nvSpPr>
        <p:spPr>
          <a:xfrm>
            <a:off x="319500" y="423057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Amatic SC"/>
              <a:buNone/>
              <a:defRPr b="1" sz="24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</a:lstStyle>
          <a:p/>
        </p:txBody>
      </p:sp>
      <p:sp>
        <p:nvSpPr>
          <p:cNvPr id="45" name="Google Shape;45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1"/>
          <p:cNvSpPr txBox="1"/>
          <p:nvPr>
            <p:ph hasCustomPrompt="1" type="title"/>
          </p:nvPr>
        </p:nvSpPr>
        <p:spPr>
          <a:xfrm>
            <a:off x="311700" y="1240275"/>
            <a:ext cx="8520600" cy="1981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9pPr>
          </a:lstStyle>
          <a:p>
            <a:r>
              <a:t>xx%</a:t>
            </a:r>
          </a:p>
        </p:txBody>
      </p:sp>
      <p:sp>
        <p:nvSpPr>
          <p:cNvPr id="48" name="Google Shape;48;p11"/>
          <p:cNvSpPr txBox="1"/>
          <p:nvPr>
            <p:ph idx="1" type="body"/>
          </p:nvPr>
        </p:nvSpPr>
        <p:spPr>
          <a:xfrm>
            <a:off x="311700" y="33046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●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9pPr>
          </a:lstStyle>
          <a:p/>
        </p:txBody>
      </p:sp>
      <p:sp>
        <p:nvSpPr>
          <p:cNvPr id="49" name="Google Shape;49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beach-day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228675"/>
            <a:ext cx="8520600" cy="334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Source Code Pro"/>
              <a:buChar char="●"/>
              <a:defRPr sz="18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●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●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lvl="1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lvl="2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lvl="3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lvl="4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lvl="5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lvl="6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lvl="7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lvl="8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6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6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.xml"/><Relationship Id="rId3" Type="http://schemas.openxmlformats.org/officeDocument/2006/relationships/hyperlink" Target="https://hci.stanford.edu/courses/cs147/2018/au/projects/ArtsCulture/Artbot/" TargetMode="External"/><Relationship Id="rId4" Type="http://schemas.openxmlformats.org/officeDocument/2006/relationships/image" Target="../media/image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Relationship Id="rId3" Type="http://schemas.openxmlformats.org/officeDocument/2006/relationships/hyperlink" Target="https://hci.stanford.edu/courses/cs147/2021/wi/projects/ArtsandCulture/Artally/" TargetMode="External"/><Relationship Id="rId4" Type="http://schemas.openxmlformats.org/officeDocument/2006/relationships/image" Target="../media/image7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Relationship Id="rId3" Type="http://schemas.openxmlformats.org/officeDocument/2006/relationships/hyperlink" Target="https://www.piskelapp.com/" TargetMode="External"/><Relationship Id="rId4" Type="http://schemas.openxmlformats.org/officeDocument/2006/relationships/image" Target="../media/image5.png"/><Relationship Id="rId5" Type="http://schemas.openxmlformats.org/officeDocument/2006/relationships/image" Target="../media/image9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Relationship Id="rId3" Type="http://schemas.openxmlformats.org/officeDocument/2006/relationships/hyperlink" Target="https://drawabox.com/lessons" TargetMode="External"/><Relationship Id="rId4" Type="http://schemas.openxmlformats.org/officeDocument/2006/relationships/image" Target="../media/image3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5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8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3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4.jp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4.jp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1.jp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2.jp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10.jp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23.xml"/><Relationship Id="rId3" Type="http://schemas.openxmlformats.org/officeDocument/2006/relationships/hyperlink" Target="https://youtu.be/kgT3nzMHrsY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3"/>
          <p:cNvSpPr txBox="1"/>
          <p:nvPr>
            <p:ph type="ctrTitle"/>
          </p:nvPr>
        </p:nvSpPr>
        <p:spPr>
          <a:xfrm>
            <a:off x="311700" y="392150"/>
            <a:ext cx="8520600" cy="2690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Art ^2</a:t>
            </a:r>
            <a:endParaRPr/>
          </a:p>
        </p:txBody>
      </p:sp>
      <p:sp>
        <p:nvSpPr>
          <p:cNvPr id="57" name="Google Shape;57;p13"/>
          <p:cNvSpPr txBox="1"/>
          <p:nvPr>
            <p:ph idx="1" type="subTitle"/>
          </p:nvPr>
        </p:nvSpPr>
        <p:spPr>
          <a:xfrm>
            <a:off x="311700" y="3890400"/>
            <a:ext cx="8520600" cy="706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4"/>
          <p:cNvSpPr txBox="1"/>
          <p:nvPr>
            <p:ph type="title"/>
          </p:nvPr>
        </p:nvSpPr>
        <p:spPr>
          <a:xfrm>
            <a:off x="311700" y="1240275"/>
            <a:ext cx="8520600" cy="1981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" name="Google Shape;63;p14"/>
          <p:cNvSpPr txBox="1"/>
          <p:nvPr>
            <p:ph idx="1" type="body"/>
          </p:nvPr>
        </p:nvSpPr>
        <p:spPr>
          <a:xfrm>
            <a:off x="311700" y="3992875"/>
            <a:ext cx="8520600" cy="61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Team name generation (brainstorming and voting)</a:t>
            </a:r>
            <a:endParaRPr/>
          </a:p>
        </p:txBody>
      </p:sp>
      <p:pic>
        <p:nvPicPr>
          <p:cNvPr id="64" name="Google Shape;64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46625" y="292800"/>
            <a:ext cx="4650752" cy="34880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5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“Learn ART and Build your Community – One pixel at a time”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6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Problem Solution /Overview</a:t>
            </a:r>
            <a:endParaRPr/>
          </a:p>
        </p:txBody>
      </p:sp>
      <p:sp>
        <p:nvSpPr>
          <p:cNvPr id="75" name="Google Shape;75;p16"/>
          <p:cNvSpPr txBox="1"/>
          <p:nvPr>
            <p:ph idx="1" type="body"/>
          </p:nvPr>
        </p:nvSpPr>
        <p:spPr>
          <a:xfrm>
            <a:off x="311700" y="1228675"/>
            <a:ext cx="8520600" cy="33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Who is it for? 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Early career adults who are interested in incorporating a little art to their lives but don’t have copious amounts of time.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Problem to tackle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Learning art is time consuming and often times isolates individuals.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Solution Synopsis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App that allows users to learn pixel art and collaborate with others to build a community.</a:t>
            </a:r>
            <a:endParaRPr/>
          </a:p>
        </p:txBody>
      </p:sp>
      <p:pic>
        <p:nvPicPr>
          <p:cNvPr id="76" name="Google Shape;76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61501" y="292850"/>
            <a:ext cx="1290726" cy="10363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7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Comparison 1: ARTBOT (</a:t>
            </a:r>
            <a:r>
              <a:rPr lang="en" u="sng">
                <a:solidFill>
                  <a:schemeClr val="hlink"/>
                </a:solidFill>
                <a:hlinkClick r:id="rId3"/>
              </a:rPr>
              <a:t>artbot project link</a:t>
            </a:r>
            <a:r>
              <a:rPr lang="en"/>
              <a:t>)</a:t>
            </a:r>
            <a:endParaRPr/>
          </a:p>
        </p:txBody>
      </p:sp>
      <p:sp>
        <p:nvSpPr>
          <p:cNvPr id="82" name="Google Shape;82;p17"/>
          <p:cNvSpPr txBox="1"/>
          <p:nvPr>
            <p:ph idx="1" type="body"/>
          </p:nvPr>
        </p:nvSpPr>
        <p:spPr>
          <a:xfrm>
            <a:off x="311700" y="1228675"/>
            <a:ext cx="3999900" cy="33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Them</a:t>
            </a:r>
            <a:endParaRPr b="1"/>
          </a:p>
          <a:p>
            <a:pPr indent="-317500" lvl="0" marL="457200" rtl="0" algn="l">
              <a:spcBef>
                <a:spcPts val="1200"/>
              </a:spcBef>
              <a:spcAft>
                <a:spcPts val="0"/>
              </a:spcAft>
              <a:buSzPts val="1400"/>
              <a:buAutoNum type="arabicPeriod"/>
            </a:pPr>
            <a:r>
              <a:rPr lang="en"/>
              <a:t>Type of feature - </a:t>
            </a:r>
            <a:r>
              <a:rPr lang="en"/>
              <a:t>to improve artists creative adaptability by overcoming “the block”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AutoNum type="arabicPeriod"/>
            </a:pPr>
            <a:r>
              <a:rPr lang="en"/>
              <a:t>Audience - limits to mainly artists who care about getting over “the block”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AutoNum type="arabicPeriod"/>
            </a:pPr>
            <a:r>
              <a:rPr lang="en"/>
              <a:t>Ease of use - has users draw on mobile devices (either limits the users to tablet users or creates a subpar experience for phone users)</a:t>
            </a:r>
            <a:endParaRPr/>
          </a:p>
        </p:txBody>
      </p:sp>
      <p:sp>
        <p:nvSpPr>
          <p:cNvPr id="83" name="Google Shape;83;p17"/>
          <p:cNvSpPr txBox="1"/>
          <p:nvPr>
            <p:ph idx="2" type="body"/>
          </p:nvPr>
        </p:nvSpPr>
        <p:spPr>
          <a:xfrm>
            <a:off x="4832400" y="1228675"/>
            <a:ext cx="3999900" cy="33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Us</a:t>
            </a:r>
            <a:endParaRPr b="1"/>
          </a:p>
          <a:p>
            <a:pPr indent="-317500" lvl="0" marL="457200" rtl="0" algn="l">
              <a:spcBef>
                <a:spcPts val="1200"/>
              </a:spcBef>
              <a:spcAft>
                <a:spcPts val="0"/>
              </a:spcAft>
              <a:buSzPts val="1400"/>
              <a:buAutoNum type="arabicPeriod"/>
            </a:pPr>
            <a:r>
              <a:rPr lang="en"/>
              <a:t>Type of feature - to allow users to learn pixel art and build communities in the process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AutoNum type="arabicPeriod"/>
            </a:pPr>
            <a:r>
              <a:rPr lang="en"/>
              <a:t>Audience - all young adults interested in art and building community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AutoNum type="arabicPeriod"/>
            </a:pPr>
            <a:r>
              <a:rPr lang="en"/>
              <a:t>Ease of use - teaches people pixel art which is a lot more </a:t>
            </a:r>
            <a:r>
              <a:rPr lang="en"/>
              <a:t>feasible</a:t>
            </a:r>
            <a:r>
              <a:rPr lang="en"/>
              <a:t> with phones as you can just tap to fill in squares</a:t>
            </a:r>
            <a:endParaRPr/>
          </a:p>
        </p:txBody>
      </p:sp>
      <p:pic>
        <p:nvPicPr>
          <p:cNvPr id="84" name="Google Shape;84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009825" y="127000"/>
            <a:ext cx="724475" cy="14528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8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Comparison 2: </a:t>
            </a:r>
            <a:r>
              <a:rPr lang="en" u="sng">
                <a:solidFill>
                  <a:schemeClr val="hlink"/>
                </a:solidFill>
                <a:hlinkClick r:id="rId3"/>
              </a:rPr>
              <a:t>artally</a:t>
            </a:r>
            <a:endParaRPr/>
          </a:p>
        </p:txBody>
      </p:sp>
      <p:sp>
        <p:nvSpPr>
          <p:cNvPr id="90" name="Google Shape;90;p18"/>
          <p:cNvSpPr txBox="1"/>
          <p:nvPr>
            <p:ph idx="1" type="body"/>
          </p:nvPr>
        </p:nvSpPr>
        <p:spPr>
          <a:xfrm>
            <a:off x="311700" y="1228675"/>
            <a:ext cx="3999900" cy="33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Them</a:t>
            </a:r>
            <a:endParaRPr b="1"/>
          </a:p>
          <a:p>
            <a:pPr indent="-317500" lvl="0" marL="457200" rtl="0" algn="l">
              <a:spcBef>
                <a:spcPts val="1200"/>
              </a:spcBef>
              <a:spcAft>
                <a:spcPts val="0"/>
              </a:spcAft>
              <a:buSzPts val="1400"/>
              <a:buAutoNum type="arabicPeriod"/>
            </a:pPr>
            <a:r>
              <a:rPr lang="en"/>
              <a:t>Type of feature: to allow art learners to develop skills through social/peer feedback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AutoNum type="arabicPeriod"/>
            </a:pPr>
            <a:r>
              <a:rPr lang="en"/>
              <a:t>Audience: artists who want social interactive guidance.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AutoNum type="arabicPeriod"/>
            </a:pPr>
            <a:r>
              <a:rPr lang="en"/>
              <a:t>Ease of use: have to draw outside of app and upload posts to then receive social fac</a:t>
            </a:r>
            <a:endParaRPr/>
          </a:p>
        </p:txBody>
      </p:sp>
      <p:sp>
        <p:nvSpPr>
          <p:cNvPr id="91" name="Google Shape;91;p18"/>
          <p:cNvSpPr txBox="1"/>
          <p:nvPr>
            <p:ph idx="2" type="body"/>
          </p:nvPr>
        </p:nvSpPr>
        <p:spPr>
          <a:xfrm>
            <a:off x="4832400" y="1228675"/>
            <a:ext cx="3999900" cy="33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Us</a:t>
            </a:r>
            <a:endParaRPr b="1"/>
          </a:p>
          <a:p>
            <a:pPr indent="-317500" lvl="0" marL="457200" rtl="0" algn="l">
              <a:spcBef>
                <a:spcPts val="1200"/>
              </a:spcBef>
              <a:spcAft>
                <a:spcPts val="0"/>
              </a:spcAft>
              <a:buSzPts val="1400"/>
              <a:buAutoNum type="arabicPeriod"/>
            </a:pPr>
            <a:r>
              <a:rPr lang="en"/>
              <a:t>Type of feature: allow users to develop basic skills through pixel art and collaboration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AutoNum type="arabicPeriod"/>
            </a:pPr>
            <a:r>
              <a:rPr lang="en"/>
              <a:t>Audience: all young adults intersted in art and collaboration. 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AutoNum type="arabicPeriod"/>
            </a:pPr>
            <a:r>
              <a:rPr lang="en"/>
              <a:t>Ease of use: can just create and collaborate on phone  </a:t>
            </a:r>
            <a:endParaRPr/>
          </a:p>
        </p:txBody>
      </p:sp>
      <p:pic>
        <p:nvPicPr>
          <p:cNvPr id="92" name="Google Shape;92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068398" y="208598"/>
            <a:ext cx="2482800" cy="969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9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Comparison 3: </a:t>
            </a:r>
            <a:r>
              <a:rPr lang="en" u="sng">
                <a:solidFill>
                  <a:schemeClr val="hlink"/>
                </a:solidFill>
                <a:hlinkClick r:id="rId3"/>
              </a:rPr>
              <a:t>Piskel</a:t>
            </a:r>
            <a:endParaRPr/>
          </a:p>
        </p:txBody>
      </p:sp>
      <p:sp>
        <p:nvSpPr>
          <p:cNvPr id="98" name="Google Shape;98;p19"/>
          <p:cNvSpPr txBox="1"/>
          <p:nvPr>
            <p:ph idx="1" type="body"/>
          </p:nvPr>
        </p:nvSpPr>
        <p:spPr>
          <a:xfrm>
            <a:off x="311700" y="1228675"/>
            <a:ext cx="3999900" cy="33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Them</a:t>
            </a:r>
            <a:endParaRPr b="1"/>
          </a:p>
          <a:p>
            <a:pPr indent="-317500" lvl="0" marL="457200" rtl="0" algn="l">
              <a:spcBef>
                <a:spcPts val="1200"/>
              </a:spcBef>
              <a:spcAft>
                <a:spcPts val="0"/>
              </a:spcAft>
              <a:buSzPts val="1400"/>
              <a:buAutoNum type="arabicPeriod"/>
            </a:pPr>
            <a:r>
              <a:rPr lang="en"/>
              <a:t>Type of feature - Pixel art application with a very robust set of tools and features meant for individual work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AutoNum type="arabicPeriod"/>
            </a:pPr>
            <a:r>
              <a:rPr lang="en"/>
              <a:t>Audience - People who are already familiar with making pixel art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AutoNum type="arabicPeriod"/>
            </a:pPr>
            <a:r>
              <a:rPr lang="en"/>
              <a:t>Ease of use - can be hard to navigate as a novice, lots of trial and error in figuring out what tools to use when</a:t>
            </a:r>
            <a:endParaRPr/>
          </a:p>
        </p:txBody>
      </p:sp>
      <p:sp>
        <p:nvSpPr>
          <p:cNvPr id="99" name="Google Shape;99;p19"/>
          <p:cNvSpPr txBox="1"/>
          <p:nvPr>
            <p:ph idx="2" type="body"/>
          </p:nvPr>
        </p:nvSpPr>
        <p:spPr>
          <a:xfrm>
            <a:off x="4832400" y="1228675"/>
            <a:ext cx="3999900" cy="33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Us</a:t>
            </a:r>
            <a:endParaRPr b="1"/>
          </a:p>
          <a:p>
            <a:pPr indent="-317500" lvl="0" marL="457200" rtl="0" algn="l">
              <a:spcBef>
                <a:spcPts val="1200"/>
              </a:spcBef>
              <a:spcAft>
                <a:spcPts val="0"/>
              </a:spcAft>
              <a:buSzPts val="1400"/>
              <a:buAutoNum type="arabicPeriod"/>
            </a:pPr>
            <a:r>
              <a:rPr lang="en"/>
              <a:t>Type of feature - Simpler pixel art application with more emphasis on fundamentals and collaborative tools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AutoNum type="arabicPeriod"/>
            </a:pPr>
            <a:r>
              <a:rPr lang="en"/>
              <a:t>Audience - People who have never made pixel art before, or are trying to make it collaboratively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AutoNum type="arabicPeriod"/>
            </a:pPr>
            <a:r>
              <a:rPr lang="en"/>
              <a:t>Ease of use - users will get walked through and unlock different tools as they learn.</a:t>
            </a:r>
            <a:endParaRPr/>
          </a:p>
        </p:txBody>
      </p:sp>
      <p:pic>
        <p:nvPicPr>
          <p:cNvPr id="100" name="Google Shape;100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728250" y="491263"/>
            <a:ext cx="1821100" cy="514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" name="Google Shape;101;p1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985350" y="446413"/>
            <a:ext cx="603925" cy="603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20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Comparison 4: </a:t>
            </a:r>
            <a:r>
              <a:rPr lang="en" u="sng">
                <a:solidFill>
                  <a:schemeClr val="hlink"/>
                </a:solidFill>
                <a:hlinkClick r:id="rId3"/>
              </a:rPr>
              <a:t>DrawaBox</a:t>
            </a:r>
            <a:endParaRPr/>
          </a:p>
        </p:txBody>
      </p:sp>
      <p:sp>
        <p:nvSpPr>
          <p:cNvPr id="107" name="Google Shape;107;p20"/>
          <p:cNvSpPr txBox="1"/>
          <p:nvPr>
            <p:ph idx="1" type="body"/>
          </p:nvPr>
        </p:nvSpPr>
        <p:spPr>
          <a:xfrm>
            <a:off x="311700" y="1228675"/>
            <a:ext cx="3999900" cy="33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Them</a:t>
            </a:r>
            <a:endParaRPr b="1"/>
          </a:p>
          <a:p>
            <a:pPr indent="-317500" lvl="0" marL="457200" rtl="0" algn="l">
              <a:spcBef>
                <a:spcPts val="1200"/>
              </a:spcBef>
              <a:spcAft>
                <a:spcPts val="0"/>
              </a:spcAft>
              <a:buSzPts val="1400"/>
              <a:buAutoNum type="arabicPeriod"/>
            </a:pPr>
            <a:r>
              <a:rPr lang="en"/>
              <a:t>Type of feature - provides lessons to help beginner to intermediate artists develop drawing technique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AutoNum type="arabicPeriod"/>
            </a:pPr>
            <a:r>
              <a:rPr lang="en"/>
              <a:t>Audience - intermediate artists motivated to improve their skills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AutoNum type="arabicPeriod"/>
            </a:pPr>
            <a:r>
              <a:rPr lang="en"/>
              <a:t>Ease of Use - users read lessons or watch videos online but create art with traditional tools</a:t>
            </a:r>
            <a:endParaRPr/>
          </a:p>
        </p:txBody>
      </p:sp>
      <p:sp>
        <p:nvSpPr>
          <p:cNvPr id="108" name="Google Shape;108;p20"/>
          <p:cNvSpPr txBox="1"/>
          <p:nvPr>
            <p:ph idx="2" type="body"/>
          </p:nvPr>
        </p:nvSpPr>
        <p:spPr>
          <a:xfrm>
            <a:off x="4832400" y="1228675"/>
            <a:ext cx="3999900" cy="33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Us</a:t>
            </a:r>
            <a:endParaRPr b="1"/>
          </a:p>
          <a:p>
            <a:pPr indent="-317500" lvl="0" marL="457200" rtl="0" algn="l">
              <a:spcBef>
                <a:spcPts val="1200"/>
              </a:spcBef>
              <a:spcAft>
                <a:spcPts val="0"/>
              </a:spcAft>
              <a:buSzPts val="1400"/>
              <a:buAutoNum type="arabicPeriod"/>
            </a:pPr>
            <a:r>
              <a:rPr lang="en"/>
              <a:t>Type of feature - includes lessons to help beginner artists develop pixel art technique and creative design 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AutoNum type="arabicPeriod"/>
            </a:pPr>
            <a:r>
              <a:rPr lang="en"/>
              <a:t>Audience - people who appreciate creative pursuits but don’t self motivate to do art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AutoNum type="arabicPeriod"/>
            </a:pPr>
            <a:r>
              <a:rPr lang="en"/>
              <a:t>Ease of Use - interface is on the phone and can be used anywhere</a:t>
            </a:r>
            <a:endParaRPr/>
          </a:p>
        </p:txBody>
      </p:sp>
      <p:pic>
        <p:nvPicPr>
          <p:cNvPr id="109" name="Google Shape;109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772017" y="94813"/>
            <a:ext cx="2234349" cy="1197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1"/>
          <p:cNvSpPr txBox="1"/>
          <p:nvPr>
            <p:ph type="title"/>
          </p:nvPr>
        </p:nvSpPr>
        <p:spPr>
          <a:xfrm>
            <a:off x="2802750" y="802500"/>
            <a:ext cx="3538500" cy="353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Values in Design</a:t>
            </a:r>
            <a:endParaRPr/>
          </a:p>
        </p:txBody>
      </p:sp>
      <p:sp>
        <p:nvSpPr>
          <p:cNvPr id="115" name="Google Shape;115;p21"/>
          <p:cNvSpPr txBox="1"/>
          <p:nvPr>
            <p:ph idx="4294967295" type="subTitle"/>
          </p:nvPr>
        </p:nvSpPr>
        <p:spPr>
          <a:xfrm>
            <a:off x="3048900" y="2000400"/>
            <a:ext cx="3046200" cy="221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"/>
              <a:t>Solution from last week:</a:t>
            </a:r>
            <a:endParaRPr i="1"/>
          </a:p>
          <a:p>
            <a:pPr indent="0" lvl="0" marL="0" rtl="0" algn="ctr">
              <a:spcBef>
                <a:spcPts val="1200"/>
              </a:spcBef>
              <a:spcAft>
                <a:spcPts val="1200"/>
              </a:spcAft>
              <a:buNone/>
            </a:pPr>
            <a:r>
              <a:rPr b="1" lang="en"/>
              <a:t>“Have people draw together to form a single piece of art”</a:t>
            </a:r>
            <a:endParaRPr b="1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2"/>
          <p:cNvSpPr txBox="1"/>
          <p:nvPr>
            <p:ph type="title"/>
          </p:nvPr>
        </p:nvSpPr>
        <p:spPr>
          <a:xfrm>
            <a:off x="265500" y="1081400"/>
            <a:ext cx="4045200" cy="1710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Stakeholders</a:t>
            </a:r>
            <a:endParaRPr/>
          </a:p>
        </p:txBody>
      </p:sp>
      <p:sp>
        <p:nvSpPr>
          <p:cNvPr id="121" name="Google Shape;121;p22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Direct stakeholder: </a:t>
            </a:r>
            <a:endParaRPr/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People drawing on the paper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Indirect stakeholders:</a:t>
            </a:r>
            <a:endParaRPr/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Friends and peers of people who did this activity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People in public spaces where they performed the activity in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3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Ethical implications #1</a:t>
            </a:r>
            <a:endParaRPr/>
          </a:p>
        </p:txBody>
      </p:sp>
      <p:sp>
        <p:nvSpPr>
          <p:cNvPr id="127" name="Google Shape;127;p23"/>
          <p:cNvSpPr txBox="1"/>
          <p:nvPr>
            <p:ph idx="1" type="body"/>
          </p:nvPr>
        </p:nvSpPr>
        <p:spPr>
          <a:xfrm>
            <a:off x="311700" y="1228675"/>
            <a:ext cx="8520600" cy="33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accent1"/>
                </a:solidFill>
                <a:highlight>
                  <a:schemeClr val="lt1"/>
                </a:highlight>
              </a:rPr>
              <a:t>T</a:t>
            </a:r>
            <a:r>
              <a:rPr b="1" lang="en" sz="1800">
                <a:solidFill>
                  <a:schemeClr val="accent1"/>
                </a:solidFill>
                <a:highlight>
                  <a:schemeClr val="lt1"/>
                </a:highlight>
              </a:rPr>
              <a:t>he siren</a:t>
            </a:r>
            <a:endParaRPr b="1" sz="1800">
              <a:solidFill>
                <a:schemeClr val="accent1"/>
              </a:solidFill>
              <a:highlight>
                <a:schemeClr val="lt1"/>
              </a:highlight>
            </a:endParaRPr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●"/>
            </a:pPr>
            <a:r>
              <a:rPr lang="en" sz="1800">
                <a:solidFill>
                  <a:schemeClr val="accent1"/>
                </a:solidFill>
                <a:highlight>
                  <a:schemeClr val="lt1"/>
                </a:highlight>
              </a:rPr>
              <a:t>Collaborating on a single drawing allows you to engage with others</a:t>
            </a:r>
            <a:endParaRPr sz="1800">
              <a:solidFill>
                <a:schemeClr val="accent1"/>
              </a:solidFill>
              <a:highlight>
                <a:schemeClr val="lt1"/>
              </a:highlight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●"/>
            </a:pPr>
            <a:r>
              <a:rPr lang="en" sz="1800">
                <a:solidFill>
                  <a:schemeClr val="accent1"/>
                </a:solidFill>
                <a:highlight>
                  <a:schemeClr val="lt1"/>
                </a:highlight>
              </a:rPr>
              <a:t>Respects boundaries as it’s a quick activity that you can only do with others</a:t>
            </a:r>
            <a:endParaRPr sz="1800">
              <a:solidFill>
                <a:schemeClr val="accent1"/>
              </a:solidFill>
              <a:highlight>
                <a:schemeClr val="lt1"/>
              </a:highlight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●"/>
            </a:pPr>
            <a:r>
              <a:rPr lang="en" sz="1800">
                <a:solidFill>
                  <a:schemeClr val="accent1"/>
                </a:solidFill>
                <a:highlight>
                  <a:schemeClr val="lt1"/>
                </a:highlight>
              </a:rPr>
              <a:t>May be distracting if activity is performed at work</a:t>
            </a:r>
            <a:endParaRPr sz="1800">
              <a:solidFill>
                <a:schemeClr val="accent1"/>
              </a:solidFill>
              <a:highlight>
                <a:schemeClr val="lt1"/>
              </a:highlight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28" name="Google Shape;128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24100" y="3516150"/>
            <a:ext cx="3557000" cy="14238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24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Ethical implications #1 - Reflection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4" name="Google Shape;134;p24"/>
          <p:cNvSpPr txBox="1"/>
          <p:nvPr>
            <p:ph idx="1" type="body"/>
          </p:nvPr>
        </p:nvSpPr>
        <p:spPr>
          <a:xfrm>
            <a:off x="311700" y="1228675"/>
            <a:ext cx="4612500" cy="3652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V</a:t>
            </a:r>
            <a:r>
              <a:rPr lang="en"/>
              <a:t>alue tension for promoting collaboration:</a:t>
            </a:r>
            <a:endParaRPr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 sz="1800"/>
              <a:t>Individuality</a:t>
            </a:r>
            <a:endParaRPr sz="1800"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 sz="1800"/>
              <a:t>Independence</a:t>
            </a:r>
            <a:endParaRPr sz="18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Indirect stakeholders </a:t>
            </a:r>
            <a:endParaRPr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 sz="1800"/>
              <a:t>Employers</a:t>
            </a:r>
            <a:endParaRPr sz="18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Address by: </a:t>
            </a:r>
            <a:endParaRPr sz="1800"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 sz="1800"/>
              <a:t>Enforcing a time cap for the activity </a:t>
            </a:r>
            <a:endParaRPr sz="1800"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b="1">
              <a:solidFill>
                <a:schemeClr val="accent1"/>
              </a:solidFill>
              <a:highlight>
                <a:schemeClr val="lt1"/>
              </a:highlight>
            </a:endParaRPr>
          </a:p>
        </p:txBody>
      </p:sp>
      <p:pic>
        <p:nvPicPr>
          <p:cNvPr id="135" name="Google Shape;135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24275" y="1807150"/>
            <a:ext cx="3466750" cy="1950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5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Ethical implications #2</a:t>
            </a:r>
            <a:endParaRPr/>
          </a:p>
        </p:txBody>
      </p:sp>
      <p:sp>
        <p:nvSpPr>
          <p:cNvPr id="141" name="Google Shape;141;p25"/>
          <p:cNvSpPr txBox="1"/>
          <p:nvPr>
            <p:ph idx="1" type="body"/>
          </p:nvPr>
        </p:nvSpPr>
        <p:spPr>
          <a:xfrm>
            <a:off x="311700" y="1228675"/>
            <a:ext cx="7129800" cy="33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accent1"/>
                </a:solidFill>
                <a:highlight>
                  <a:schemeClr val="lt1"/>
                </a:highlight>
              </a:rPr>
              <a:t>The forgotten</a:t>
            </a:r>
            <a:endParaRPr sz="1800">
              <a:solidFill>
                <a:schemeClr val="accent1"/>
              </a:solidFill>
              <a:highlight>
                <a:schemeClr val="lt1"/>
              </a:highlight>
            </a:endParaRPr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●"/>
            </a:pPr>
            <a:r>
              <a:rPr lang="en" sz="1800">
                <a:solidFill>
                  <a:schemeClr val="accent1"/>
                </a:solidFill>
                <a:highlight>
                  <a:schemeClr val="lt1"/>
                </a:highlight>
              </a:rPr>
              <a:t>Amputees </a:t>
            </a:r>
            <a:endParaRPr sz="1800">
              <a:solidFill>
                <a:schemeClr val="accent1"/>
              </a:solidFill>
              <a:highlight>
                <a:schemeClr val="lt1"/>
              </a:highlight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●"/>
            </a:pPr>
            <a:r>
              <a:rPr lang="en" sz="1800">
                <a:solidFill>
                  <a:schemeClr val="accent1"/>
                </a:solidFill>
                <a:highlight>
                  <a:schemeClr val="lt1"/>
                </a:highlight>
              </a:rPr>
              <a:t>Individuals with Ataxia (loss of muscle control)</a:t>
            </a:r>
            <a:endParaRPr sz="1800">
              <a:solidFill>
                <a:schemeClr val="accent1"/>
              </a:solidFill>
              <a:highlight>
                <a:schemeClr val="lt1"/>
              </a:highlight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●"/>
            </a:pPr>
            <a:r>
              <a:rPr lang="en" sz="1800">
                <a:solidFill>
                  <a:schemeClr val="accent1"/>
                </a:solidFill>
                <a:highlight>
                  <a:schemeClr val="lt1"/>
                </a:highlight>
              </a:rPr>
              <a:t>Individuals with vision impairment</a:t>
            </a:r>
            <a:endParaRPr sz="1800">
              <a:solidFill>
                <a:schemeClr val="accent1"/>
              </a:solidFill>
              <a:highlight>
                <a:schemeClr val="lt1"/>
              </a:highlight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●"/>
            </a:pPr>
            <a:r>
              <a:rPr lang="en" sz="1800">
                <a:solidFill>
                  <a:schemeClr val="accent1"/>
                </a:solidFill>
                <a:highlight>
                  <a:schemeClr val="lt1"/>
                </a:highlight>
              </a:rPr>
              <a:t>People who despise collaboration</a:t>
            </a:r>
            <a:endParaRPr sz="1800">
              <a:solidFill>
                <a:schemeClr val="accent1"/>
              </a:solidFill>
              <a:highlight>
                <a:schemeClr val="lt1"/>
              </a:highlight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26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Ethical implications #2: Reflection</a:t>
            </a:r>
            <a:endParaRPr/>
          </a:p>
        </p:txBody>
      </p:sp>
      <p:sp>
        <p:nvSpPr>
          <p:cNvPr id="147" name="Google Shape;147;p26"/>
          <p:cNvSpPr txBox="1"/>
          <p:nvPr>
            <p:ph idx="1" type="body"/>
          </p:nvPr>
        </p:nvSpPr>
        <p:spPr>
          <a:xfrm>
            <a:off x="311700" y="1228675"/>
            <a:ext cx="8174400" cy="33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2500" lnSpcReduction="20000"/>
          </a:bodyPr>
          <a:lstStyle/>
          <a:p>
            <a:pPr indent="-334327" lvl="0" marL="45720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Char char="●"/>
            </a:pPr>
            <a:r>
              <a:rPr lang="en" sz="1800">
                <a:solidFill>
                  <a:schemeClr val="accent1"/>
                </a:solidFill>
                <a:highlight>
                  <a:schemeClr val="lt1"/>
                </a:highlight>
              </a:rPr>
              <a:t>Value tension if we want inclusion:</a:t>
            </a:r>
            <a:endParaRPr sz="1800">
              <a:solidFill>
                <a:schemeClr val="accent1"/>
              </a:solidFill>
              <a:highlight>
                <a:schemeClr val="lt1"/>
              </a:highlight>
            </a:endParaRPr>
          </a:p>
          <a:p>
            <a:pPr indent="-334327" lvl="1" marL="91440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Char char="○"/>
            </a:pPr>
            <a:r>
              <a:rPr lang="en" sz="1800">
                <a:solidFill>
                  <a:schemeClr val="accent1"/>
                </a:solidFill>
                <a:highlight>
                  <a:schemeClr val="lt1"/>
                </a:highlight>
              </a:rPr>
              <a:t>Complexity of solution to handle all cases</a:t>
            </a:r>
            <a:endParaRPr sz="1800">
              <a:solidFill>
                <a:schemeClr val="accent1"/>
              </a:solidFill>
              <a:highlight>
                <a:schemeClr val="lt1"/>
              </a:highlight>
            </a:endParaRPr>
          </a:p>
          <a:p>
            <a:pPr indent="-334327" lvl="0" marL="45720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Char char="●"/>
            </a:pPr>
            <a:r>
              <a:rPr lang="en" sz="1800">
                <a:solidFill>
                  <a:schemeClr val="accent1"/>
                </a:solidFill>
                <a:highlight>
                  <a:schemeClr val="lt1"/>
                </a:highlight>
              </a:rPr>
              <a:t>Indirect stakeholders: </a:t>
            </a:r>
            <a:endParaRPr sz="1800">
              <a:solidFill>
                <a:schemeClr val="accent1"/>
              </a:solidFill>
              <a:highlight>
                <a:schemeClr val="lt1"/>
              </a:highlight>
            </a:endParaRPr>
          </a:p>
          <a:p>
            <a:pPr indent="-334327" lvl="1" marL="91440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Char char="○"/>
            </a:pPr>
            <a:r>
              <a:rPr lang="en" sz="1800">
                <a:solidFill>
                  <a:schemeClr val="accent1"/>
                </a:solidFill>
                <a:highlight>
                  <a:schemeClr val="lt1"/>
                </a:highlight>
              </a:rPr>
              <a:t>Amputees </a:t>
            </a:r>
            <a:endParaRPr sz="1800">
              <a:solidFill>
                <a:schemeClr val="accent1"/>
              </a:solidFill>
              <a:highlight>
                <a:schemeClr val="lt1"/>
              </a:highlight>
            </a:endParaRPr>
          </a:p>
          <a:p>
            <a:pPr indent="-334327" lvl="1" marL="91440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Char char="○"/>
            </a:pPr>
            <a:r>
              <a:rPr lang="en" sz="1800">
                <a:solidFill>
                  <a:schemeClr val="accent1"/>
                </a:solidFill>
                <a:highlight>
                  <a:schemeClr val="lt1"/>
                </a:highlight>
              </a:rPr>
              <a:t>Individuals with Ataxia (loss of muscle control)</a:t>
            </a:r>
            <a:endParaRPr sz="1800">
              <a:solidFill>
                <a:schemeClr val="accent1"/>
              </a:solidFill>
              <a:highlight>
                <a:schemeClr val="lt1"/>
              </a:highlight>
            </a:endParaRPr>
          </a:p>
          <a:p>
            <a:pPr indent="-334327" lvl="1" marL="91440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Char char="○"/>
            </a:pPr>
            <a:r>
              <a:rPr lang="en" sz="1800">
                <a:solidFill>
                  <a:schemeClr val="accent1"/>
                </a:solidFill>
                <a:highlight>
                  <a:schemeClr val="lt1"/>
                </a:highlight>
              </a:rPr>
              <a:t>Individuals with vision impairment</a:t>
            </a:r>
            <a:endParaRPr sz="1800">
              <a:solidFill>
                <a:schemeClr val="accent1"/>
              </a:solidFill>
              <a:highlight>
                <a:schemeClr val="lt1"/>
              </a:highlight>
            </a:endParaRPr>
          </a:p>
          <a:p>
            <a:pPr indent="-334327" lvl="1" marL="91440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Char char="○"/>
            </a:pPr>
            <a:r>
              <a:rPr lang="en" sz="1800">
                <a:solidFill>
                  <a:schemeClr val="accent1"/>
                </a:solidFill>
                <a:highlight>
                  <a:schemeClr val="lt1"/>
                </a:highlight>
              </a:rPr>
              <a:t>… others who cannot collaborate easily on a drawing with other people</a:t>
            </a:r>
            <a:endParaRPr sz="1800">
              <a:solidFill>
                <a:schemeClr val="accent1"/>
              </a:solidFill>
              <a:highlight>
                <a:schemeClr val="lt1"/>
              </a:highlight>
            </a:endParaRPr>
          </a:p>
          <a:p>
            <a:pPr indent="-334327" lvl="0" marL="45720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Char char="●"/>
            </a:pPr>
            <a:r>
              <a:rPr lang="en" sz="1800">
                <a:solidFill>
                  <a:schemeClr val="accent1"/>
                </a:solidFill>
                <a:highlight>
                  <a:schemeClr val="lt1"/>
                </a:highlight>
              </a:rPr>
              <a:t>Address by:</a:t>
            </a:r>
            <a:endParaRPr sz="1800">
              <a:solidFill>
                <a:schemeClr val="accent1"/>
              </a:solidFill>
              <a:highlight>
                <a:schemeClr val="lt1"/>
              </a:highlight>
            </a:endParaRPr>
          </a:p>
          <a:p>
            <a:pPr indent="-334327" lvl="1" marL="91440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Char char="○"/>
            </a:pPr>
            <a:r>
              <a:rPr lang="en" sz="1800">
                <a:solidFill>
                  <a:schemeClr val="accent1"/>
                </a:solidFill>
                <a:highlight>
                  <a:schemeClr val="lt1"/>
                </a:highlight>
              </a:rPr>
              <a:t>Haptic feedback/tactile drawing material</a:t>
            </a:r>
            <a:endParaRPr sz="1800">
              <a:solidFill>
                <a:schemeClr val="accent1"/>
              </a:solidFill>
              <a:highlight>
                <a:schemeClr val="lt1"/>
              </a:highlight>
            </a:endParaRPr>
          </a:p>
          <a:p>
            <a:pPr indent="-334327" lvl="1" marL="91440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Char char="○"/>
            </a:pPr>
            <a:r>
              <a:rPr lang="en" sz="1800">
                <a:solidFill>
                  <a:schemeClr val="accent1"/>
                </a:solidFill>
                <a:highlight>
                  <a:schemeClr val="lt1"/>
                </a:highlight>
              </a:rPr>
              <a:t>Voice activated drawing</a:t>
            </a:r>
            <a:endParaRPr sz="1800">
              <a:solidFill>
                <a:schemeClr val="accent1"/>
              </a:solidFill>
              <a:highlight>
                <a:schemeClr val="lt1"/>
              </a:highlight>
            </a:endParaRPr>
          </a:p>
          <a:p>
            <a:pPr indent="-334327" lvl="1" marL="91440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Char char="○"/>
            </a:pPr>
            <a:r>
              <a:rPr lang="en" sz="1800">
                <a:solidFill>
                  <a:schemeClr val="accent1"/>
                </a:solidFill>
                <a:highlight>
                  <a:schemeClr val="lt1"/>
                </a:highlight>
              </a:rPr>
              <a:t>Giving the option to collaborate or work individually </a:t>
            </a:r>
            <a:endParaRPr sz="1800">
              <a:solidFill>
                <a:schemeClr val="accent1"/>
              </a:solidFill>
              <a:highlight>
                <a:schemeClr val="lt1"/>
              </a:highlight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2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Tasks (3-5)</a:t>
            </a:r>
            <a:endParaRPr/>
          </a:p>
        </p:txBody>
      </p:sp>
      <p:sp>
        <p:nvSpPr>
          <p:cNvPr id="153" name="Google Shape;153;p27"/>
          <p:cNvSpPr txBox="1"/>
          <p:nvPr>
            <p:ph idx="1" type="body"/>
          </p:nvPr>
        </p:nvSpPr>
        <p:spPr>
          <a:xfrm>
            <a:off x="311700" y="1389600"/>
            <a:ext cx="84684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AutoNum type="arabicPeriod"/>
            </a:pPr>
            <a:r>
              <a:rPr lang="en" sz="1600"/>
              <a:t>[</a:t>
            </a:r>
            <a:r>
              <a:rPr lang="en" sz="1600">
                <a:highlight>
                  <a:srgbClr val="00FF00"/>
                </a:highlight>
              </a:rPr>
              <a:t>Simple</a:t>
            </a:r>
            <a:r>
              <a:rPr lang="en" sz="1600"/>
              <a:t>] Creating a drawing</a:t>
            </a:r>
            <a:endParaRPr sz="1600"/>
          </a:p>
          <a:p>
            <a:pPr indent="-330200" lvl="1" marL="914400" rtl="0" algn="l">
              <a:spcBef>
                <a:spcPts val="0"/>
              </a:spcBef>
              <a:spcAft>
                <a:spcPts val="0"/>
              </a:spcAft>
              <a:buSzPts val="1600"/>
              <a:buAutoNum type="alphaLcPeriod"/>
            </a:pPr>
            <a:r>
              <a:rPr lang="en" sz="1600"/>
              <a:t>The most common task a user </a:t>
            </a:r>
            <a:r>
              <a:rPr lang="en" sz="1600"/>
              <a:t>wants to perform.</a:t>
            </a:r>
            <a:endParaRPr sz="1600"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AutoNum type="arabicPeriod"/>
            </a:pPr>
            <a:r>
              <a:rPr lang="en" sz="1600"/>
              <a:t>[</a:t>
            </a:r>
            <a:r>
              <a:rPr lang="en" sz="1600">
                <a:highlight>
                  <a:srgbClr val="00FF00"/>
                </a:highlight>
              </a:rPr>
              <a:t>Simple</a:t>
            </a:r>
            <a:r>
              <a:rPr lang="en" sz="1600"/>
              <a:t>] </a:t>
            </a:r>
            <a:r>
              <a:rPr lang="en" sz="1600"/>
              <a:t>Following a lesson</a:t>
            </a:r>
            <a:endParaRPr sz="1600"/>
          </a:p>
          <a:p>
            <a:pPr indent="-330200" lvl="1" marL="914400" rtl="0" algn="l">
              <a:spcBef>
                <a:spcPts val="0"/>
              </a:spcBef>
              <a:spcAft>
                <a:spcPts val="0"/>
              </a:spcAft>
              <a:buSzPts val="1600"/>
              <a:buAutoNum type="alphaLcPeriod"/>
            </a:pPr>
            <a:r>
              <a:rPr lang="en" sz="1600"/>
              <a:t>An introductory task a user would perform.</a:t>
            </a:r>
            <a:endParaRPr sz="1600"/>
          </a:p>
        </p:txBody>
      </p:sp>
      <p:pic>
        <p:nvPicPr>
          <p:cNvPr id="154" name="Google Shape;154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88325" y="2686050"/>
            <a:ext cx="2250275" cy="2160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28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Tasks (3-5)</a:t>
            </a:r>
            <a:endParaRPr/>
          </a:p>
        </p:txBody>
      </p:sp>
      <p:sp>
        <p:nvSpPr>
          <p:cNvPr id="160" name="Google Shape;160;p28"/>
          <p:cNvSpPr txBox="1"/>
          <p:nvPr>
            <p:ph idx="1" type="body"/>
          </p:nvPr>
        </p:nvSpPr>
        <p:spPr>
          <a:xfrm>
            <a:off x="311700" y="1389600"/>
            <a:ext cx="84684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AutoNum type="arabicPeriod" startAt="3"/>
            </a:pPr>
            <a:r>
              <a:rPr lang="en" sz="1600"/>
              <a:t>[</a:t>
            </a:r>
            <a:r>
              <a:rPr lang="en" sz="1600">
                <a:highlight>
                  <a:srgbClr val="FFFF00"/>
                </a:highlight>
              </a:rPr>
              <a:t>Moderate</a:t>
            </a:r>
            <a:r>
              <a:rPr lang="en" sz="1600"/>
              <a:t>] Sharing creations with others </a:t>
            </a:r>
            <a:endParaRPr sz="1600"/>
          </a:p>
          <a:p>
            <a:pPr indent="-330200" lvl="1" marL="914400" rtl="0" algn="l">
              <a:spcBef>
                <a:spcPts val="0"/>
              </a:spcBef>
              <a:spcAft>
                <a:spcPts val="0"/>
              </a:spcAft>
              <a:buSzPts val="1600"/>
              <a:buAutoNum type="alphaLcPeriod"/>
            </a:pPr>
            <a:r>
              <a:rPr lang="en" sz="1600"/>
              <a:t>User does not perform this task as frequently as creating a pixel art.</a:t>
            </a:r>
            <a:endParaRPr sz="1600"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AutoNum type="arabicPeriod" startAt="3"/>
            </a:pPr>
            <a:r>
              <a:rPr lang="en" sz="1600"/>
              <a:t>[</a:t>
            </a:r>
            <a:r>
              <a:rPr lang="en" sz="1600">
                <a:highlight>
                  <a:srgbClr val="FF0000"/>
                </a:highlight>
              </a:rPr>
              <a:t>Complex</a:t>
            </a:r>
            <a:r>
              <a:rPr lang="en" sz="1600"/>
              <a:t>] Collaborating with others</a:t>
            </a:r>
            <a:endParaRPr sz="1600"/>
          </a:p>
          <a:p>
            <a:pPr indent="-330200" lvl="1" marL="914400" rtl="0" algn="l">
              <a:spcBef>
                <a:spcPts val="0"/>
              </a:spcBef>
              <a:spcAft>
                <a:spcPts val="0"/>
              </a:spcAft>
              <a:buSzPts val="1600"/>
              <a:buAutoNum type="alphaLcPeriod"/>
            </a:pPr>
            <a:r>
              <a:rPr lang="en" sz="1600"/>
              <a:t>This task is even more uncommon and complex as it requires back and forth between multiple active users on the app.</a:t>
            </a:r>
            <a:endParaRPr sz="1600"/>
          </a:p>
        </p:txBody>
      </p:sp>
      <p:pic>
        <p:nvPicPr>
          <p:cNvPr id="161" name="Google Shape;161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0700" y="3611875"/>
            <a:ext cx="3146125" cy="1398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9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Video StoryBoard</a:t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30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72" name="Google Shape;172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35479" y="2"/>
            <a:ext cx="7273044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31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78" name="Google Shape;178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36762" y="-1"/>
            <a:ext cx="7270484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32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84" name="Google Shape;184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36766" y="0"/>
            <a:ext cx="7270468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33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90" name="Google Shape;190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36766" y="0"/>
            <a:ext cx="7270468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34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96" name="Google Shape;196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36766" y="0"/>
            <a:ext cx="7270468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35"/>
          <p:cNvSpPr txBox="1"/>
          <p:nvPr>
            <p:ph type="title"/>
          </p:nvPr>
        </p:nvSpPr>
        <p:spPr>
          <a:xfrm>
            <a:off x="311700" y="1240275"/>
            <a:ext cx="8520600" cy="1981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:)</a:t>
            </a:r>
            <a:endParaRPr/>
          </a:p>
        </p:txBody>
      </p:sp>
      <p:sp>
        <p:nvSpPr>
          <p:cNvPr id="202" name="Google Shape;202;p35"/>
          <p:cNvSpPr txBox="1"/>
          <p:nvPr>
            <p:ph idx="1" type="body"/>
          </p:nvPr>
        </p:nvSpPr>
        <p:spPr>
          <a:xfrm>
            <a:off x="311700" y="33046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Link to video: </a:t>
            </a:r>
            <a:r>
              <a:rPr lang="en" u="sng">
                <a:solidFill>
                  <a:schemeClr val="hlink"/>
                </a:solidFill>
                <a:hlinkClick r:id="rId3"/>
              </a:rPr>
              <a:t>https://youtu.be/kgT3nzMHrsY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Beach Day">
  <a:themeElements>
    <a:clrScheme name="Beach Day">
      <a:dk1>
        <a:srgbClr val="00FDC8"/>
      </a:dk1>
      <a:lt1>
        <a:srgbClr val="FFFFFF"/>
      </a:lt1>
      <a:dk2>
        <a:srgbClr val="666666"/>
      </a:dk2>
      <a:lt2>
        <a:srgbClr val="EEEEEE"/>
      </a:lt2>
      <a:accent1>
        <a:srgbClr val="212121"/>
      </a:accent1>
      <a:accent2>
        <a:srgbClr val="455A64"/>
      </a:accent2>
      <a:accent3>
        <a:srgbClr val="78909C"/>
      </a:accent3>
      <a:accent4>
        <a:srgbClr val="7C7CE0"/>
      </a:accent4>
      <a:accent5>
        <a:srgbClr val="DB4437"/>
      </a:accent5>
      <a:accent6>
        <a:srgbClr val="F6CD4C"/>
      </a:accent6>
      <a:hlink>
        <a:srgbClr val="DB4437"/>
      </a:hlink>
      <a:folHlink>
        <a:srgbClr val="DB443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